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03" r:id="rId1"/>
  </p:sldMasterIdLst>
  <p:notesMasterIdLst>
    <p:notesMasterId r:id="rId13"/>
  </p:notesMasterIdLst>
  <p:handoutMasterIdLst>
    <p:handoutMasterId r:id="rId14"/>
  </p:handoutMasterIdLst>
  <p:sldIdLst>
    <p:sldId id="266" r:id="rId2"/>
    <p:sldId id="267" r:id="rId3"/>
    <p:sldId id="269" r:id="rId4"/>
    <p:sldId id="271" r:id="rId5"/>
    <p:sldId id="270" r:id="rId6"/>
    <p:sldId id="268" r:id="rId7"/>
    <p:sldId id="272" r:id="rId8"/>
    <p:sldId id="273" r:id="rId9"/>
    <p:sldId id="274" r:id="rId10"/>
    <p:sldId id="275" r:id="rId11"/>
    <p:sldId id="276" r:id="rId12"/>
  </p:sldIdLst>
  <p:sldSz cx="12192000" cy="6858000"/>
  <p:notesSz cx="6858000" cy="9144000"/>
  <p:custDataLst>
    <p:tags r:id="rId15"/>
  </p:custDataLst>
  <p:defaultTextStyle>
    <a:defPPr rtl="0"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A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notesViewPr>
    <p:cSldViewPr snapToGrid="0">
      <p:cViewPr varScale="1">
        <p:scale>
          <a:sx n="89" d="100"/>
          <a:sy n="89" d="100"/>
        </p:scale>
        <p:origin x="37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F3EBAE9-56B5-4A09-8759-C529491C7B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70CC12-62A7-4932-8944-994495474A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4667F-DFCA-4097-99F2-0660D92FF9CA}" type="datetime1">
              <a:rPr lang="ru-RU" smtClean="0"/>
              <a:t>04.10.2018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14D262-7A89-4D1B-B04D-21F26D3F2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11D57E-FC0F-420A-AF65-DD9477BE4E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037E9-F9FB-45FC-BF4B-1DA4FA22347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52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fld id="{B2296617-7107-44DB-9B17-A9329F79EFBA}" type="datetime1">
              <a:rPr lang="ru-RU" smtClean="0"/>
              <a:t>04.10.2018</a:t>
            </a:fld>
            <a:endParaRPr lang="ru-RU" dirty="0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 rtl="0"/>
            <a:endParaRPr lang="ru-RU" noProof="0" dirty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fld id="{1CC06776-B046-B547-9777-FBDFF889AFA6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Образ слайда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Заметки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29699" name="Номер слайда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Заметки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1747" name="Номер слайда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Образ слайда 1">
            <a:extLst>
              <a:ext uri="{FF2B5EF4-FFF2-40B4-BE49-F238E27FC236}">
                <a16:creationId xmlns:a16="http://schemas.microsoft.com/office/drawing/2014/main" id="{B73D5283-5B8A-254B-A368-CC1DEFECBB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Заметки 2">
            <a:extLst>
              <a:ext uri="{FF2B5EF4-FFF2-40B4-BE49-F238E27FC236}">
                <a16:creationId xmlns:a16="http://schemas.microsoft.com/office/drawing/2014/main" id="{31DFAFC4-B0AF-6B4E-AE3B-4BDC901764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3795" name="Номер слайда 3">
            <a:extLst>
              <a:ext uri="{FF2B5EF4-FFF2-40B4-BE49-F238E27FC236}">
                <a16:creationId xmlns:a16="http://schemas.microsoft.com/office/drawing/2014/main" id="{128FC941-B660-CE40-9D68-2EF9EEDF7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3A227BED-0C80-5740-8084-17E8648A3BC5}" type="slidenum">
              <a:rPr lang="ru-RU" altLang="en-US" smtClean="0"/>
              <a:pPr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 rtlCol="0"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 rtlCol="0"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  <p:sp>
        <p:nvSpPr>
          <p:cNvPr id="16" name="Полилиния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олилиния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Полилиния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 rtlCol="0"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1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Заголовок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rtlCol="0"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rtlCol="0"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 rtlCol="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 rtlCol="0"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9" name="Текст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3" name="Текст 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8" name="Текст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7" name="Полилиния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8" name="Полилиния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9" name="Полилиния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0" name="Полилиния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1" name="Полилиния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rtlCol="0"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 rtlCol="0"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пуск слай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 rtlCol="0"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rtlCol="0"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3" name="Полилиния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олилиния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олилиния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контуром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183CF7-6CD8-3441-9A59-3867AE608C2B}"/>
              </a:ext>
            </a:extLst>
          </p:cNvPr>
          <p:cNvSpPr/>
          <p:nvPr userDrawn="1"/>
        </p:nvSpPr>
        <p:spPr>
          <a:xfrm>
            <a:off x="541338" y="390525"/>
            <a:ext cx="11125200" cy="60975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6CE3C0D-1B0D-3240-98E1-7C9A277F7935}"/>
              </a:ext>
            </a:extLst>
          </p:cNvPr>
          <p:cNvSpPr/>
          <p:nvPr userDrawn="1"/>
        </p:nvSpPr>
        <p:spPr>
          <a:xfrm>
            <a:off x="350361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0A5CAE6-CBA2-FC49-82F7-D847EBE3EA63}"/>
              </a:ext>
            </a:extLst>
          </p:cNvPr>
          <p:cNvSpPr/>
          <p:nvPr userDrawn="1"/>
        </p:nvSpPr>
        <p:spPr>
          <a:xfrm>
            <a:off x="36068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706A284-BA80-5F45-9123-71EE52CAA741}"/>
              </a:ext>
            </a:extLst>
          </p:cNvPr>
          <p:cNvSpPr/>
          <p:nvPr userDrawn="1"/>
        </p:nvSpPr>
        <p:spPr>
          <a:xfrm>
            <a:off x="339725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82EC0BD-2A54-9944-8ACD-EB06ED78EF06}"/>
              </a:ext>
            </a:extLst>
          </p:cNvPr>
          <p:cNvSpPr/>
          <p:nvPr userDrawn="1"/>
        </p:nvSpPr>
        <p:spPr>
          <a:xfrm>
            <a:off x="66040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5831615-C365-2446-B852-770DA000D06A}"/>
              </a:ext>
            </a:extLst>
          </p:cNvPr>
          <p:cNvSpPr/>
          <p:nvPr userDrawn="1"/>
        </p:nvSpPr>
        <p:spPr>
          <a:xfrm>
            <a:off x="6710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6AE0C90-A9C7-5F40-970E-C6FBCD1CF140}"/>
              </a:ext>
            </a:extLst>
          </p:cNvPr>
          <p:cNvSpPr/>
          <p:nvPr userDrawn="1"/>
        </p:nvSpPr>
        <p:spPr>
          <a:xfrm>
            <a:off x="6500813" y="2833688"/>
            <a:ext cx="58737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44AA589-0B05-9147-B459-2A8AA9F2728C}"/>
              </a:ext>
            </a:extLst>
          </p:cNvPr>
          <p:cNvSpPr/>
          <p:nvPr userDrawn="1"/>
        </p:nvSpPr>
        <p:spPr>
          <a:xfrm>
            <a:off x="9736138" y="2833688"/>
            <a:ext cx="61912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5604EB2-3996-1C46-9ACF-737F9705C921}"/>
              </a:ext>
            </a:extLst>
          </p:cNvPr>
          <p:cNvSpPr/>
          <p:nvPr userDrawn="1"/>
        </p:nvSpPr>
        <p:spPr>
          <a:xfrm>
            <a:off x="9842500" y="2833688"/>
            <a:ext cx="58738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B54A111-0E40-DA44-A4C5-EBD1069315F8}"/>
              </a:ext>
            </a:extLst>
          </p:cNvPr>
          <p:cNvSpPr/>
          <p:nvPr userDrawn="1"/>
        </p:nvSpPr>
        <p:spPr>
          <a:xfrm>
            <a:off x="9631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E7B3ADB-AC37-BD43-8F32-8D4149E461C0}"/>
              </a:ext>
            </a:extLst>
          </p:cNvPr>
          <p:cNvSpPr/>
          <p:nvPr userDrawn="1"/>
        </p:nvSpPr>
        <p:spPr>
          <a:xfrm>
            <a:off x="350361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7136EFC-543F-2C42-88D7-AD534D22CF48}"/>
              </a:ext>
            </a:extLst>
          </p:cNvPr>
          <p:cNvSpPr/>
          <p:nvPr userDrawn="1"/>
        </p:nvSpPr>
        <p:spPr>
          <a:xfrm>
            <a:off x="36068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93B2E69-5C75-564D-A308-D180A3903B23}"/>
              </a:ext>
            </a:extLst>
          </p:cNvPr>
          <p:cNvSpPr/>
          <p:nvPr userDrawn="1"/>
        </p:nvSpPr>
        <p:spPr>
          <a:xfrm>
            <a:off x="339725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D9FDF74-1C7F-334F-9A68-ADE646758E1C}"/>
              </a:ext>
            </a:extLst>
          </p:cNvPr>
          <p:cNvSpPr/>
          <p:nvPr userDrawn="1"/>
        </p:nvSpPr>
        <p:spPr>
          <a:xfrm>
            <a:off x="66040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E37FD00-9F73-C149-804D-E2BDEF046768}"/>
              </a:ext>
            </a:extLst>
          </p:cNvPr>
          <p:cNvSpPr/>
          <p:nvPr userDrawn="1"/>
        </p:nvSpPr>
        <p:spPr>
          <a:xfrm>
            <a:off x="6710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99D0A55-E8F8-824F-8E68-EAAA98F79FBD}"/>
              </a:ext>
            </a:extLst>
          </p:cNvPr>
          <p:cNvSpPr/>
          <p:nvPr userDrawn="1"/>
        </p:nvSpPr>
        <p:spPr>
          <a:xfrm>
            <a:off x="6500813" y="5505450"/>
            <a:ext cx="58737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B5C7976-0B8C-9E41-B9A3-D61BCC2CEBDD}"/>
              </a:ext>
            </a:extLst>
          </p:cNvPr>
          <p:cNvSpPr/>
          <p:nvPr userDrawn="1"/>
        </p:nvSpPr>
        <p:spPr>
          <a:xfrm>
            <a:off x="9736138" y="5505450"/>
            <a:ext cx="61912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60B51DC-FE13-4E49-A78C-BF5A2B9C6086}"/>
              </a:ext>
            </a:extLst>
          </p:cNvPr>
          <p:cNvSpPr/>
          <p:nvPr userDrawn="1"/>
        </p:nvSpPr>
        <p:spPr>
          <a:xfrm>
            <a:off x="9842500" y="5505450"/>
            <a:ext cx="58738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AFB3094-E1B9-CF47-B56B-50E35397FA31}"/>
              </a:ext>
            </a:extLst>
          </p:cNvPr>
          <p:cNvSpPr/>
          <p:nvPr userDrawn="1"/>
        </p:nvSpPr>
        <p:spPr>
          <a:xfrm>
            <a:off x="9631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89A109A-17E3-AE48-A89B-9166F226F9FA}"/>
              </a:ext>
            </a:extLst>
          </p:cNvPr>
          <p:cNvSpPr/>
          <p:nvPr userDrawn="1"/>
        </p:nvSpPr>
        <p:spPr>
          <a:xfrm>
            <a:off x="231140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B76505E-7264-034D-B57A-3F46EFB53CED}"/>
              </a:ext>
            </a:extLst>
          </p:cNvPr>
          <p:cNvSpPr/>
          <p:nvPr userDrawn="1"/>
        </p:nvSpPr>
        <p:spPr>
          <a:xfrm>
            <a:off x="541655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95A3A19-4E1E-A741-8BE9-432894F50D43}"/>
              </a:ext>
            </a:extLst>
          </p:cNvPr>
          <p:cNvSpPr/>
          <p:nvPr userDrawn="1"/>
        </p:nvSpPr>
        <p:spPr>
          <a:xfrm>
            <a:off x="231140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7C067705-75FA-F043-AECC-2E157E73C1EE}"/>
              </a:ext>
            </a:extLst>
          </p:cNvPr>
          <p:cNvSpPr/>
          <p:nvPr userDrawn="1"/>
        </p:nvSpPr>
        <p:spPr>
          <a:xfrm>
            <a:off x="8545513" y="3659188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7BD266AD-9346-5D44-B70D-EC0556C9B06E}"/>
              </a:ext>
            </a:extLst>
          </p:cNvPr>
          <p:cNvSpPr/>
          <p:nvPr userDrawn="1"/>
        </p:nvSpPr>
        <p:spPr>
          <a:xfrm>
            <a:off x="541655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A85E8EE4-C239-1743-880A-1AE574F4DE36}"/>
              </a:ext>
            </a:extLst>
          </p:cNvPr>
          <p:cNvSpPr/>
          <p:nvPr userDrawn="1"/>
        </p:nvSpPr>
        <p:spPr>
          <a:xfrm>
            <a:off x="8545513" y="836613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16200000">
            <a:off x="-1691409" y="3039142"/>
            <a:ext cx="6096000" cy="779719"/>
          </a:xfrm>
        </p:spPr>
        <p:txBody>
          <a:bodyPr rtlCol="0">
            <a:noAutofit/>
          </a:bodyPr>
          <a:lstStyle>
            <a:lvl1pPr marL="0" algn="ctr">
              <a:defRPr sz="3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2410691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/>
          </p:nvPr>
        </p:nvSpPr>
        <p:spPr>
          <a:xfrm>
            <a:off x="5512424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/>
          </p:nvPr>
        </p:nvSpPr>
        <p:spPr>
          <a:xfrm>
            <a:off x="8644794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1"/>
          </p:nvPr>
        </p:nvSpPr>
        <p:spPr>
          <a:xfrm>
            <a:off x="8644794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/>
          </p:nvPr>
        </p:nvSpPr>
        <p:spPr>
          <a:xfrm>
            <a:off x="5512424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/>
          </p:nvPr>
        </p:nvSpPr>
        <p:spPr>
          <a:xfrm>
            <a:off x="2410691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6121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олилиния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8" name="Полилиния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9" name="Полилиния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0" name="Полилиния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1" name="Полилиния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2" name="Полилиния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ели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олилиния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0" name="Полилиния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1" name="Полилиния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2" name="Полилиния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4" name="Полилиния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9" name="Текст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3" name="Текст 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8" name="Текст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ели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азвание модуля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3" name="Полилиния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4" name="Полилиния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5" name="Полилиния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6" name="Полилиния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 rtlCol="0"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9" name="Текст 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rtl="0"/>
            <a:r>
              <a:rPr lang="ru-RU" dirty="0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>
              <a:defRPr/>
            </a:pPr>
            <a:fld id="{093FEB98-CB2E-4ADA-B363-5C458A1FF31D}" type="datetime1">
              <a:rPr lang="ru-RU" smtClean="0"/>
              <a:t>04.10.2018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3" r:id="rId12"/>
    <p:sldLayoutId id="2147483934" r:id="rId13"/>
    <p:sldLayoutId id="2147483936" r:id="rId14"/>
    <p:sldLayoutId id="2147483937" r:id="rId15"/>
    <p:sldLayoutId id="2147483940" r:id="rId16"/>
    <p:sldLayoutId id="2147483941" r:id="rId17"/>
    <p:sldLayoutId id="2147483942" r:id="rId18"/>
    <p:sldLayoutId id="2147483943" r:id="rId19"/>
    <p:sldLayoutId id="2147483944" r:id="rId20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89126" y="2537242"/>
            <a:ext cx="5386751" cy="1277112"/>
          </a:xfrm>
        </p:spPr>
        <p:txBody>
          <a:bodyPr rtlCol="0"/>
          <a:lstStyle/>
          <a:p>
            <a:r>
              <a:rPr lang="ru-RU" sz="3950" dirty="0"/>
              <a:t>Системы управления (учебным) </a:t>
            </a:r>
            <a:r>
              <a:rPr lang="ru-RU" sz="3950" dirty="0" smtClean="0"/>
              <a:t>контентом</a:t>
            </a:r>
            <a:endParaRPr lang="ru-RU" sz="3950" dirty="0"/>
          </a:p>
        </p:txBody>
      </p:sp>
      <p:sp>
        <p:nvSpPr>
          <p:cNvPr id="28674" name="Подзаголовок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90919" y="3814354"/>
            <a:ext cx="4983163" cy="538162"/>
          </a:xfrm>
        </p:spPr>
        <p:txBody>
          <a:bodyPr rtlCol="0"/>
          <a:lstStyle/>
          <a:p>
            <a:r>
              <a:rPr lang="en-US" altLang="en-US" dirty="0">
                <a:ea typeface="Glegoo" pitchFamily="2" charset="0"/>
                <a:cs typeface="Glegoo" pitchFamily="2" charset="0"/>
              </a:rPr>
              <a:t>CMS, LCMS</a:t>
            </a:r>
            <a:endParaRPr lang="ru-RU" altLang="en-US" dirty="0">
              <a:ea typeface="Glegoo" pitchFamily="2" charset="0"/>
              <a:cs typeface="Glegoo" pitchFamily="2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РАЗРАБОТКА КОНСТРУКТОРА УРОКОВ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Добавление тестов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79" y="2598964"/>
            <a:ext cx="3661229" cy="3756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5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Благодарю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265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 rtlCol="0"/>
          <a:lstStyle/>
          <a:p>
            <a:r>
              <a:rPr lang="ru-RU" dirty="0"/>
              <a:t>Электронное </a:t>
            </a:r>
            <a:r>
              <a:rPr lang="ru-RU" dirty="0" smtClean="0"/>
              <a:t>обучение</a:t>
            </a:r>
            <a:endParaRPr lang="ru-RU" dirty="0"/>
          </a:p>
        </p:txBody>
      </p:sp>
      <p:sp>
        <p:nvSpPr>
          <p:cNvPr id="30722" name="Подзаголовок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 rtlCol="0"/>
          <a:lstStyle/>
          <a:p>
            <a:pPr marL="639763"/>
            <a:r>
              <a:rPr lang="ru-RU" altLang="en-US" dirty="0">
                <a:ea typeface="Glegoo" pitchFamily="2" charset="0"/>
                <a:cs typeface="Glegoo" pitchFamily="2" charset="0"/>
              </a:rPr>
              <a:t>Процесс создания</a:t>
            </a:r>
            <a:endParaRPr lang="ru-RU" altLang="en-US" dirty="0">
              <a:ea typeface="Glegoo" pitchFamily="2" charset="0"/>
              <a:cs typeface="Glegoo" pitchFamily="2" charset="0"/>
            </a:endParaRPr>
          </a:p>
        </p:txBody>
      </p:sp>
      <p:pic>
        <p:nvPicPr>
          <p:cNvPr id="4" name="Рисунок 3" descr="../../../Downloads/Untitled%20Diagr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24" y="2959507"/>
            <a:ext cx="9106238" cy="2927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948695" y="5957126"/>
            <a:ext cx="592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9763" lvl="0"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ru-RU" altLang="en-US" sz="2000" dirty="0">
                <a:solidFill>
                  <a:srgbClr val="FFFFFF"/>
                </a:solidFill>
                <a:latin typeface="Arial" panose="020B0604020202020204"/>
                <a:ea typeface="Glegoo" pitchFamily="2" charset="0"/>
                <a:cs typeface="Glegoo" pitchFamily="2" charset="0"/>
              </a:rPr>
              <a:t>Рисунок 1.1. Процесс создания урока</a:t>
            </a:r>
            <a:endParaRPr lang="ru-RU" altLang="en-US" sz="2000" dirty="0">
              <a:solidFill>
                <a:srgbClr val="FFFFFF"/>
              </a:solidFill>
              <a:latin typeface="Arial" panose="020B0604020202020204"/>
              <a:ea typeface="Glegoo" pitchFamily="2" charset="0"/>
              <a:cs typeface="Glego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200" dirty="0" smtClean="0"/>
              <a:t>Смешанное обучение</a:t>
            </a:r>
            <a:endParaRPr lang="ru-RU" sz="4200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365" y="1574762"/>
            <a:ext cx="5728878" cy="41508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205684" y="5725568"/>
            <a:ext cx="703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9763" lvl="0"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ru-RU" altLang="en-US" sz="2000" dirty="0">
                <a:solidFill>
                  <a:srgbClr val="FFFFFF"/>
                </a:solidFill>
                <a:latin typeface="Arial" panose="020B0604020202020204"/>
                <a:ea typeface="Glegoo" pitchFamily="2" charset="0"/>
                <a:cs typeface="Glegoo" pitchFamily="2" charset="0"/>
              </a:rPr>
              <a:t>Рисунок 1.2. Этапы в системе смешанного обучения фирмы RWD </a:t>
            </a:r>
            <a:r>
              <a:rPr lang="ru-RU" altLang="en-US" sz="2000" dirty="0" err="1">
                <a:solidFill>
                  <a:srgbClr val="FFFFFF"/>
                </a:solidFill>
                <a:latin typeface="Arial" panose="020B0604020202020204"/>
                <a:ea typeface="Glegoo" pitchFamily="2" charset="0"/>
                <a:cs typeface="Glegoo" pitchFamily="2" charset="0"/>
              </a:rPr>
              <a:t>Technologies</a:t>
            </a:r>
            <a:endParaRPr lang="ru-RU" altLang="en-US" sz="2000" dirty="0">
              <a:solidFill>
                <a:srgbClr val="FFFFFF"/>
              </a:solidFill>
              <a:latin typeface="Arial" panose="020B0604020202020204"/>
              <a:ea typeface="Glegoo" pitchFamily="2" charset="0"/>
              <a:cs typeface="Glego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3625" y="487444"/>
            <a:ext cx="10008359" cy="1211047"/>
          </a:xfrm>
        </p:spPr>
        <p:txBody>
          <a:bodyPr/>
          <a:lstStyle/>
          <a:p>
            <a:pPr algn="ctr"/>
            <a:r>
              <a:rPr lang="ru-RU" sz="4200" dirty="0"/>
              <a:t>Схематичная </a:t>
            </a:r>
            <a:r>
              <a:rPr lang="ru-RU" sz="4200" dirty="0" smtClean="0"/>
              <a:t>классификация</a:t>
            </a:r>
            <a:r>
              <a:rPr lang="en-US" sz="4200" dirty="0" smtClean="0"/>
              <a:t> </a:t>
            </a:r>
            <a:r>
              <a:rPr lang="ru-RU" sz="4200" dirty="0"/>
              <a:t>с</a:t>
            </a:r>
            <a:r>
              <a:rPr lang="ru-RU" sz="4200" dirty="0" smtClean="0"/>
              <a:t>мешанной модели </a:t>
            </a:r>
            <a:endParaRPr lang="ru-RU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2205684" y="5725568"/>
            <a:ext cx="703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9763" lvl="0"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ru-RU" altLang="en-US" sz="2000" dirty="0">
                <a:solidFill>
                  <a:srgbClr val="FFFFFF"/>
                </a:solidFill>
                <a:latin typeface="Arial" panose="020B0604020202020204"/>
                <a:ea typeface="Glegoo" pitchFamily="2" charset="0"/>
                <a:cs typeface="Glegoo" pitchFamily="2" charset="0"/>
              </a:rPr>
              <a:t>Рисунок 1.3. Классификация моделей смешанного обучения</a:t>
            </a:r>
            <a:endParaRPr lang="ru-RU" altLang="en-US" sz="2000" dirty="0">
              <a:solidFill>
                <a:srgbClr val="FFFFFF"/>
              </a:solidFill>
              <a:latin typeface="Arial" panose="020B0604020202020204"/>
              <a:ea typeface="Glegoo" pitchFamily="2" charset="0"/>
              <a:cs typeface="Glegoo" pitchFamily="2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39" y="1914797"/>
            <a:ext cx="9195330" cy="3568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7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Модели смешанного обучения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6"/>
          </p:nvPr>
        </p:nvSpPr>
        <p:spPr>
          <a:xfrm>
            <a:off x="1767840" y="2182960"/>
            <a:ext cx="4380411" cy="1239500"/>
          </a:xfrm>
        </p:spPr>
        <p:txBody>
          <a:bodyPr/>
          <a:lstStyle/>
          <a:p>
            <a:r>
              <a:rPr lang="ru-RU" sz="1800" dirty="0"/>
              <a:t>в данной модели класс делится на две группы: первая занимается по традиционным учебным средствам, вторая — по онлайн ресурсам.</a:t>
            </a:r>
            <a:endParaRPr lang="ru-RU" sz="1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7"/>
          </p:nvPr>
        </p:nvSpPr>
        <p:spPr>
          <a:xfrm>
            <a:off x="1767840" y="3672491"/>
            <a:ext cx="4380411" cy="951756"/>
          </a:xfrm>
        </p:spPr>
        <p:txBody>
          <a:bodyPr/>
          <a:lstStyle/>
          <a:p>
            <a:r>
              <a:rPr lang="ru-RU" sz="1800" dirty="0"/>
              <a:t>работа в классе посвящается обсуждению изученного материала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1767840" y="5022331"/>
            <a:ext cx="4380411" cy="1587482"/>
          </a:xfrm>
        </p:spPr>
        <p:txBody>
          <a:bodyPr/>
          <a:lstStyle/>
          <a:p>
            <a:pPr lvl="0"/>
            <a:r>
              <a:rPr lang="ru-RU" sz="1800" dirty="0" smtClean="0"/>
              <a:t>зона </a:t>
            </a:r>
            <a:r>
              <a:rPr lang="ru-RU" sz="1800" dirty="0"/>
              <a:t>работы онлайн (индивидуальная работа по инструкции учителя)</a:t>
            </a:r>
            <a:endParaRPr lang="ru-RU" sz="1800" dirty="0"/>
          </a:p>
          <a:p>
            <a:pPr lvl="0"/>
            <a:r>
              <a:rPr lang="ru-RU" sz="1800" dirty="0" smtClean="0"/>
              <a:t>зона </a:t>
            </a:r>
            <a:r>
              <a:rPr lang="ru-RU" sz="1800" dirty="0"/>
              <a:t>работы в группах (групповая работа по инструкции учителя)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2"/>
          </p:nvPr>
        </p:nvSpPr>
        <p:spPr>
          <a:xfrm>
            <a:off x="7087536" y="2296177"/>
            <a:ext cx="3917027" cy="925992"/>
          </a:xfrm>
        </p:spPr>
        <p:txBody>
          <a:bodyPr/>
          <a:lstStyle/>
          <a:p>
            <a:r>
              <a:rPr lang="ru-RU" sz="1800" dirty="0"/>
              <a:t>время учеников в пользу собственных образовательных интересов.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3"/>
          </p:nvPr>
        </p:nvSpPr>
        <p:spPr>
          <a:xfrm>
            <a:off x="7087536" y="3434048"/>
            <a:ext cx="3917027" cy="1329528"/>
          </a:xfrm>
        </p:spPr>
        <p:txBody>
          <a:bodyPr/>
          <a:lstStyle/>
          <a:p>
            <a:r>
              <a:rPr lang="ru-RU" sz="1800" dirty="0"/>
              <a:t>формируется из учеников из разных школ, которые захотели изучать предмет в рамках основного или дополнительного </a:t>
            </a:r>
            <a:r>
              <a:rPr lang="ru-RU" sz="1800" dirty="0" smtClean="0"/>
              <a:t>образования.</a:t>
            </a:r>
            <a:endParaRPr lang="ru-RU" sz="1800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4"/>
          </p:nvPr>
        </p:nvSpPr>
        <p:spPr>
          <a:xfrm>
            <a:off x="7087536" y="5178510"/>
            <a:ext cx="3917027" cy="865236"/>
          </a:xfrm>
        </p:spPr>
        <p:txBody>
          <a:bodyPr/>
          <a:lstStyle/>
          <a:p>
            <a:r>
              <a:rPr lang="ru-RU" sz="1800" dirty="0"/>
              <a:t>расписания формируется для каждого ученика с учетом его образовательных потребностей.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7840" y="1994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09019" y="1656636"/>
            <a:ext cx="56305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hangingPunct="1">
              <a:lnSpc>
                <a:spcPct val="150000"/>
              </a:lnSpc>
              <a:spcBef>
                <a:spcPts val="0"/>
              </a:spcBef>
            </a:pPr>
            <a:r>
              <a:rPr lang="ru-RU" altLang="en-US" sz="2000" dirty="0">
                <a:solidFill>
                  <a:srgbClr val="FFFFFF"/>
                </a:solidFill>
                <a:latin typeface="Arial" panose="020B0604020202020204"/>
                <a:ea typeface="Glegoo" pitchFamily="2" charset="0"/>
                <a:cs typeface="Glegoo" pitchFamily="2" charset="0"/>
              </a:rPr>
              <a:t>Уровень классно-урочной </a:t>
            </a:r>
            <a:r>
              <a:rPr lang="ru-RU" altLang="en-US" sz="2000" dirty="0" smtClean="0">
                <a:solidFill>
                  <a:srgbClr val="FFFFFF"/>
                </a:solidFill>
                <a:latin typeface="Arial" panose="020B0604020202020204"/>
                <a:ea typeface="Glegoo" pitchFamily="2" charset="0"/>
                <a:cs typeface="Glegoo" pitchFamily="2" charset="0"/>
              </a:rPr>
              <a:t>системы:</a:t>
            </a:r>
            <a:endParaRPr lang="ru-RU" altLang="en-US" sz="2000" dirty="0">
              <a:solidFill>
                <a:srgbClr val="FFFFFF"/>
              </a:solidFill>
              <a:latin typeface="Arial" panose="020B0604020202020204"/>
              <a:ea typeface="Glegoo" pitchFamily="2" charset="0"/>
              <a:cs typeface="Glegoo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5158" y="1666189"/>
            <a:ext cx="5630523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eaLnBrk="1" hangingPunct="1">
              <a:lnSpc>
                <a:spcPct val="150000"/>
              </a:lnSpc>
              <a:spcBef>
                <a:spcPts val="0"/>
              </a:spcBef>
            </a:pPr>
            <a:r>
              <a:rPr lang="ru-RU" altLang="en-US" sz="2000" dirty="0">
                <a:solidFill>
                  <a:srgbClr val="FFFFFF"/>
                </a:solidFill>
                <a:latin typeface="Arial" panose="020B0604020202020204"/>
                <a:ea typeface="Glegoo" pitchFamily="2" charset="0"/>
                <a:cs typeface="Glegoo" pitchFamily="2" charset="0"/>
              </a:rPr>
              <a:t>Индивидуальный уровень:</a:t>
            </a:r>
            <a:endParaRPr lang="ru-RU" altLang="en-US" sz="2000" dirty="0">
              <a:solidFill>
                <a:srgbClr val="FFFFFF"/>
              </a:solidFill>
              <a:latin typeface="Arial" panose="020B0604020202020204"/>
              <a:ea typeface="Glegoo" pitchFamily="2" charset="0"/>
              <a:cs typeface="Glego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4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Заголовок 1">
            <a:extLst>
              <a:ext uri="{FF2B5EF4-FFF2-40B4-BE49-F238E27FC236}">
                <a16:creationId xmlns:a16="http://schemas.microsoft.com/office/drawing/2014/main" id="{C8FF8349-7E8B-C34C-B27A-1B6029B397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 rot="16200000">
            <a:off x="-1669828" y="2936653"/>
            <a:ext cx="6096000" cy="956119"/>
          </a:xfrm>
        </p:spPr>
        <p:txBody>
          <a:bodyPr rtlCol="0"/>
          <a:lstStyle/>
          <a:p>
            <a:r>
              <a:rPr lang="ru-RU" dirty="0" smtClean="0"/>
              <a:t>конструкторы </a:t>
            </a:r>
            <a:r>
              <a:rPr lang="ru-RU" dirty="0"/>
              <a:t>электронных курсов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88" y="4426637"/>
            <a:ext cx="2010244" cy="8995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90" y="1917710"/>
            <a:ext cx="7665252" cy="4790782"/>
          </a:xfrm>
          <a:prstGeom prst="rect">
            <a:avLst/>
          </a:prstGeom>
        </p:spPr>
      </p:pic>
      <p:pic>
        <p:nvPicPr>
          <p:cNvPr id="1028" name="Picture 4" descr="https://cdn-images-1.medium.com/max/2000/1*ErQpF8e8pDOZSlxZBDdt_Q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15" y="4656953"/>
            <a:ext cx="2385281" cy="4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itrus-24.ru/netcat_files/Image/3(1).pn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212" y="1688328"/>
            <a:ext cx="2256008" cy="68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yourtutor.info/wp-content/uploads/2016/04/Oppia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85" y="1413055"/>
            <a:ext cx="27527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medium-centr.by/img/courselab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71" y="1268818"/>
            <a:ext cx="1907091" cy="15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043073" y="0"/>
            <a:ext cx="6209890" cy="68580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dirty="0"/>
              <a:t>Из нее видно, что существующие на текущий момент конструкторы обладают рядом </a:t>
            </a:r>
            <a:r>
              <a:rPr lang="ru-RU" dirty="0" smtClean="0"/>
              <a:t>недостатков.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dirty="0"/>
              <a:t>Основная особенность современного электронного курса – полная оптимизация системы под потребности виртуального учащегося.  Такой курс предоставляет пользователям: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возможность </a:t>
            </a:r>
            <a:r>
              <a:rPr lang="ru-RU" dirty="0"/>
              <a:t>самостоятельного и совместного обучения в реальном времени, используя мощные интерактивные методы, благодаря которым пользователи могут общаться со своими коллегами и преподавателями;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обработку </a:t>
            </a:r>
            <a:r>
              <a:rPr lang="ru-RU" dirty="0"/>
              <a:t>материалов практически из любых источников — в частности, можно включать в учебные курсы материалы, созданные при помощи мультимедиа-редакторов, текстовых процессоров, средств создания электронного контента и т.д.;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обширный </a:t>
            </a:r>
            <a:r>
              <a:rPr lang="ru-RU" dirty="0"/>
              <a:t>спектр инструментов для оценки, контроля и управления, благодаря чему можно измерять эффективность учебных программ и уровень усвоения информации;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использование </a:t>
            </a:r>
            <a:r>
              <a:rPr lang="ru-RU" dirty="0"/>
              <a:t>исключительно мощной и масштабируемой платформы, которая может расширяться по мере расширения потребностей организации в электронном обучении.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0" y="530276"/>
            <a:ext cx="5537200" cy="117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ru-RU" dirty="0" smtClean="0"/>
              <a:t>Сравнение конструкторов электронных курсов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859043"/>
              </p:ext>
            </p:extLst>
          </p:nvPr>
        </p:nvGraphicFramePr>
        <p:xfrm>
          <a:off x="34836" y="1785255"/>
          <a:ext cx="5947274" cy="3617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3467">
                  <a:extLst>
                    <a:ext uri="{9D8B030D-6E8A-4147-A177-3AD203B41FA5}">
                      <a16:colId xmlns:a16="http://schemas.microsoft.com/office/drawing/2014/main" val="3302561954"/>
                    </a:ext>
                  </a:extLst>
                </a:gridCol>
                <a:gridCol w="697060">
                  <a:extLst>
                    <a:ext uri="{9D8B030D-6E8A-4147-A177-3AD203B41FA5}">
                      <a16:colId xmlns:a16="http://schemas.microsoft.com/office/drawing/2014/main" val="781179041"/>
                    </a:ext>
                  </a:extLst>
                </a:gridCol>
                <a:gridCol w="901854">
                  <a:extLst>
                    <a:ext uri="{9D8B030D-6E8A-4147-A177-3AD203B41FA5}">
                      <a16:colId xmlns:a16="http://schemas.microsoft.com/office/drawing/2014/main" val="1231996805"/>
                    </a:ext>
                  </a:extLst>
                </a:gridCol>
                <a:gridCol w="725045">
                  <a:extLst>
                    <a:ext uri="{9D8B030D-6E8A-4147-A177-3AD203B41FA5}">
                      <a16:colId xmlns:a16="http://schemas.microsoft.com/office/drawing/2014/main" val="726600000"/>
                    </a:ext>
                  </a:extLst>
                </a:gridCol>
                <a:gridCol w="811541">
                  <a:extLst>
                    <a:ext uri="{9D8B030D-6E8A-4147-A177-3AD203B41FA5}">
                      <a16:colId xmlns:a16="http://schemas.microsoft.com/office/drawing/2014/main" val="680185830"/>
                    </a:ext>
                  </a:extLst>
                </a:gridCol>
                <a:gridCol w="725045">
                  <a:extLst>
                    <a:ext uri="{9D8B030D-6E8A-4147-A177-3AD203B41FA5}">
                      <a16:colId xmlns:a16="http://schemas.microsoft.com/office/drawing/2014/main" val="1044675321"/>
                    </a:ext>
                  </a:extLst>
                </a:gridCol>
                <a:gridCol w="983262">
                  <a:extLst>
                    <a:ext uri="{9D8B030D-6E8A-4147-A177-3AD203B41FA5}">
                      <a16:colId xmlns:a16="http://schemas.microsoft.com/office/drawing/2014/main" val="484376920"/>
                    </a:ext>
                  </a:extLst>
                </a:gridCol>
              </a:tblGrid>
              <a:tr h="8166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Наличие веб-версии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</a:rPr>
                        <a:t>Поддержка SCORM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Наличие русского языка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Тренажер ЕГЭ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Интерактивные задания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Цена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19871"/>
                  </a:ext>
                </a:extLst>
              </a:tr>
              <a:tr h="4031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Adobe Captivate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от 399$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764009"/>
                  </a:ext>
                </a:extLst>
              </a:tr>
              <a:tr h="4031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Articulate Storyline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частично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от 599$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08506"/>
                  </a:ext>
                </a:extLst>
              </a:tr>
              <a:tr h="1963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iSpring Suite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24 970 руб.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990118"/>
                  </a:ext>
                </a:extLst>
              </a:tr>
              <a:tr h="4031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CourseLab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от 11 900 руб.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12255"/>
                  </a:ext>
                </a:extLst>
              </a:tr>
              <a:tr h="1963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eAuthor CBT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от 8 000 руб.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800777"/>
                  </a:ext>
                </a:extLst>
              </a:tr>
              <a:tr h="1963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mAuthor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по запросу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23838"/>
                  </a:ext>
                </a:extLst>
              </a:tr>
              <a:tr h="1963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Oppia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бесплатно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78706"/>
                  </a:ext>
                </a:extLst>
              </a:tr>
              <a:tr h="1963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Teachbase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от 3 200 руб.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331371"/>
                  </a:ext>
                </a:extLst>
              </a:tr>
              <a:tr h="6098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Электронная образовательная среда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</a:rPr>
                        <a:t>нет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частично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chemeClr val="tx1"/>
                          </a:solidFill>
                          <a:effectLst/>
                        </a:rPr>
                        <a:t>да</a:t>
                      </a:r>
                      <a:endParaRPr lang="ru-R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</a:rPr>
                        <a:t>по запросу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3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82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РАЗРАБОТКА КОНСТРУКТОРА УРОКОВ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Создание урока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100" y="2750052"/>
            <a:ext cx="7272248" cy="3432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6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РАЗРАБОТКА КОНСТРУКТОРА УРОКОВ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Добавление элементов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2572095"/>
            <a:ext cx="5983334" cy="3781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406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654311" id="{4616D933-D179-41C8-9F65-5E431E29B52D}" vid="{2F1BCA5B-C7FA-4797-B100-C4FCB016FC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Анимированные слайды с бликами на фоне</Template>
  <TotalTime>0</TotalTime>
  <Words>402</Words>
  <Application>Microsoft Office PowerPoint</Application>
  <PresentationFormat>Широкоэкранный</PresentationFormat>
  <Paragraphs>107</Paragraphs>
  <Slides>11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Cantarell</vt:lpstr>
      <vt:lpstr>Glegoo</vt:lpstr>
      <vt:lpstr>Times New Roman</vt:lpstr>
      <vt:lpstr>Тема Office</vt:lpstr>
      <vt:lpstr>Системы управления (учебным) контентом</vt:lpstr>
      <vt:lpstr>Электронное обучение</vt:lpstr>
      <vt:lpstr>Смешанное обучение</vt:lpstr>
      <vt:lpstr>Схематичная классификация смешанной модели </vt:lpstr>
      <vt:lpstr>Модели смешанного обучения</vt:lpstr>
      <vt:lpstr>конструкторы электронных курсов</vt:lpstr>
      <vt:lpstr>Презентация PowerPoint</vt:lpstr>
      <vt:lpstr>РАЗРАБОТКА КОНСТРУКТОРА УРОКОВ</vt:lpstr>
      <vt:lpstr>РАЗРАБОТКА КОНСТРУКТОРА УРОКОВ</vt:lpstr>
      <vt:lpstr>РАЗРАБОТКА КОНСТРУКТОРА УРОКОВ</vt:lpstr>
      <vt:lpstr>Благодарю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2018-10-04T14:34:48Z</dcterms:created>
  <dcterms:modified xsi:type="dcterms:W3CDTF">2018-10-04T15:54:43Z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2018-08-10T18:04:48.7892668Z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